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2"/>
  </p:sldMasterIdLst>
  <p:notesMasterIdLst>
    <p:notesMasterId r:id="rId48"/>
  </p:notesMasterIdLst>
  <p:handoutMasterIdLst>
    <p:handoutMasterId r:id="rId49"/>
  </p:handoutMasterIdLst>
  <p:sldIdLst>
    <p:sldId id="340" r:id="rId3"/>
    <p:sldId id="256" r:id="rId4"/>
    <p:sldId id="262" r:id="rId5"/>
    <p:sldId id="257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307" r:id="rId16"/>
    <p:sldId id="308" r:id="rId17"/>
    <p:sldId id="343" r:id="rId18"/>
    <p:sldId id="310" r:id="rId19"/>
    <p:sldId id="309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609" autoAdjust="0"/>
    <p:restoredTop sz="94721" autoAdjust="0"/>
  </p:normalViewPr>
  <p:slideViewPr>
    <p:cSldViewPr snapToGrid="0" showGuides="1">
      <p:cViewPr varScale="1">
        <p:scale>
          <a:sx n="104" d="100"/>
          <a:sy n="104" d="100"/>
        </p:scale>
        <p:origin x="126" y="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2" y="3615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15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117E-D58A-422A-A81B-362E9F2EA265}" type="datetimeFigureOut">
              <a:rPr lang="ru-RU" smtClean="0"/>
              <a:pPr/>
              <a:t>30.05.2025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38575-B761-4121-A7E4-457BB626566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96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52672-2D72-42C2-B0B5-4CADDCB794C9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BA502-DDEA-4552-B72A-9C62FF6620C8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2134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536" y="1069849"/>
            <a:ext cx="9960864" cy="1470025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3657600" y="384048"/>
            <a:ext cx="7924800" cy="612648"/>
          </a:xfrm>
        </p:spPr>
        <p:txBody>
          <a:bodyPr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4446678" y="1909248"/>
            <a:ext cx="8028305" cy="4829684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6197600" y="4419600"/>
            <a:ext cx="1193800" cy="9144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9424416" y="356617"/>
            <a:ext cx="2157984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56617"/>
            <a:ext cx="8534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1: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invGray">
          <a:xfrm>
            <a:off x="0" y="3372365"/>
            <a:ext cx="12192000" cy="18748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133588" y="3522944"/>
            <a:ext cx="10828224" cy="1583628"/>
          </a:xfrm>
        </p:spPr>
        <p:txBody>
          <a:bodyPr>
            <a:normAutofit/>
          </a:bodyPr>
          <a:lstStyle>
            <a:lvl1pPr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</a:t>
            </a:r>
            <a:r>
              <a:rPr lang="en-US" noProof="0" dirty="0" smtClean="0"/>
              <a:t>1</a:t>
            </a:r>
            <a:r>
              <a:rPr lang="ru-RU" noProof="0" dirty="0" smtClean="0"/>
              <a:t>: разделительный слайд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571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Настольная иг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332703" y="357393"/>
            <a:ext cx="2099258" cy="914400"/>
          </a:xfr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1</a:t>
            </a:r>
            <a:endParaRPr lang="ru-RU" noProof="0" dirty="0"/>
          </a:p>
        </p:txBody>
      </p:sp>
      <p:sp>
        <p:nvSpPr>
          <p:cNvPr id="40" name="Текст 7"/>
          <p:cNvSpPr>
            <a:spLocks noGrp="1"/>
          </p:cNvSpPr>
          <p:nvPr>
            <p:ph type="body" sz="quarter" idx="18" hasCustomPrompt="1"/>
          </p:nvPr>
        </p:nvSpPr>
        <p:spPr>
          <a:xfrm>
            <a:off x="332703" y="1516491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45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332703" y="2533920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0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332703" y="3551349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5" name="Текст 7"/>
          <p:cNvSpPr>
            <a:spLocks noGrp="1"/>
          </p:cNvSpPr>
          <p:nvPr>
            <p:ph type="body" sz="quarter" idx="33" hasCustomPrompt="1"/>
          </p:nvPr>
        </p:nvSpPr>
        <p:spPr>
          <a:xfrm>
            <a:off x="332703" y="4568778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0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332703" y="5586207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6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689537" y="357393"/>
            <a:ext cx="2099258" cy="91440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2</a:t>
            </a:r>
            <a:endParaRPr lang="ru-RU" noProof="0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9" hasCustomPrompt="1"/>
          </p:nvPr>
        </p:nvSpPr>
        <p:spPr>
          <a:xfrm>
            <a:off x="2689537" y="1516491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6" name="Текст 7"/>
          <p:cNvSpPr>
            <a:spLocks noGrp="1"/>
          </p:cNvSpPr>
          <p:nvPr>
            <p:ph type="body" sz="quarter" idx="24" hasCustomPrompt="1"/>
          </p:nvPr>
        </p:nvSpPr>
        <p:spPr>
          <a:xfrm>
            <a:off x="2689537" y="2533920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1" name="Текст 7"/>
          <p:cNvSpPr>
            <a:spLocks noGrp="1"/>
          </p:cNvSpPr>
          <p:nvPr>
            <p:ph type="body" sz="quarter" idx="29" hasCustomPrompt="1"/>
          </p:nvPr>
        </p:nvSpPr>
        <p:spPr>
          <a:xfrm>
            <a:off x="2689537" y="3551349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6" name="Текст 7"/>
          <p:cNvSpPr>
            <a:spLocks noGrp="1"/>
          </p:cNvSpPr>
          <p:nvPr>
            <p:ph type="body" sz="quarter" idx="34" hasCustomPrompt="1"/>
          </p:nvPr>
        </p:nvSpPr>
        <p:spPr>
          <a:xfrm>
            <a:off x="2689537" y="4568778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1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2689537" y="5586207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7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5046371" y="357393"/>
            <a:ext cx="2099258" cy="914400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 </a:t>
            </a:r>
            <a:r>
              <a:rPr lang="ru-RU" noProof="0" dirty="0" smtClean="0"/>
              <a:t>3</a:t>
            </a:r>
            <a:endParaRPr lang="ru-RU" noProof="0" dirty="0"/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20" hasCustomPrompt="1"/>
          </p:nvPr>
        </p:nvSpPr>
        <p:spPr>
          <a:xfrm>
            <a:off x="5046371" y="1516491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7" name="Текст 7"/>
          <p:cNvSpPr>
            <a:spLocks noGrp="1"/>
          </p:cNvSpPr>
          <p:nvPr>
            <p:ph type="body" sz="quarter" idx="25" hasCustomPrompt="1"/>
          </p:nvPr>
        </p:nvSpPr>
        <p:spPr>
          <a:xfrm>
            <a:off x="5046371" y="2533920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2" name="Текст 7"/>
          <p:cNvSpPr>
            <a:spLocks noGrp="1"/>
          </p:cNvSpPr>
          <p:nvPr>
            <p:ph type="body" sz="quarter" idx="30" hasCustomPrompt="1"/>
          </p:nvPr>
        </p:nvSpPr>
        <p:spPr>
          <a:xfrm>
            <a:off x="5046371" y="3551349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7" name="Текст 7"/>
          <p:cNvSpPr>
            <a:spLocks noGrp="1"/>
          </p:cNvSpPr>
          <p:nvPr>
            <p:ph type="body" sz="quarter" idx="35" hasCustomPrompt="1"/>
          </p:nvPr>
        </p:nvSpPr>
        <p:spPr>
          <a:xfrm>
            <a:off x="5046371" y="4568778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2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5046371" y="5586207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8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7403205" y="357393"/>
            <a:ext cx="2099258" cy="914400"/>
          </a:xfr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4</a:t>
            </a:r>
            <a:endParaRPr lang="ru-RU" noProof="0" dirty="0"/>
          </a:p>
        </p:txBody>
      </p:sp>
      <p:sp>
        <p:nvSpPr>
          <p:cNvPr id="43" name="Текст 7"/>
          <p:cNvSpPr>
            <a:spLocks noGrp="1"/>
          </p:cNvSpPr>
          <p:nvPr>
            <p:ph type="body" sz="quarter" idx="21" hasCustomPrompt="1"/>
          </p:nvPr>
        </p:nvSpPr>
        <p:spPr>
          <a:xfrm>
            <a:off x="7403205" y="1516491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8" name="Текст 7"/>
          <p:cNvSpPr>
            <a:spLocks noGrp="1"/>
          </p:cNvSpPr>
          <p:nvPr>
            <p:ph type="body" sz="quarter" idx="26" hasCustomPrompt="1"/>
          </p:nvPr>
        </p:nvSpPr>
        <p:spPr>
          <a:xfrm>
            <a:off x="7403205" y="2533920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3" name="Текст 7"/>
          <p:cNvSpPr>
            <a:spLocks noGrp="1"/>
          </p:cNvSpPr>
          <p:nvPr>
            <p:ph type="body" sz="quarter" idx="31" hasCustomPrompt="1"/>
          </p:nvPr>
        </p:nvSpPr>
        <p:spPr>
          <a:xfrm>
            <a:off x="7403205" y="3551349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8" name="Текст 7"/>
          <p:cNvSpPr>
            <a:spLocks noGrp="1"/>
          </p:cNvSpPr>
          <p:nvPr>
            <p:ph type="body" sz="quarter" idx="36" hasCustomPrompt="1"/>
          </p:nvPr>
        </p:nvSpPr>
        <p:spPr>
          <a:xfrm>
            <a:off x="7403205" y="4568778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3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7403205" y="5586207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9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9760039" y="357393"/>
            <a:ext cx="2099258" cy="914400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5</a:t>
            </a:r>
            <a:endParaRPr lang="ru-RU" noProof="0" dirty="0"/>
          </a:p>
        </p:txBody>
      </p:sp>
      <p:sp>
        <p:nvSpPr>
          <p:cNvPr id="44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9760039" y="1516491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9" name="Текст 7"/>
          <p:cNvSpPr>
            <a:spLocks noGrp="1"/>
          </p:cNvSpPr>
          <p:nvPr>
            <p:ph type="body" sz="quarter" idx="27" hasCustomPrompt="1"/>
          </p:nvPr>
        </p:nvSpPr>
        <p:spPr>
          <a:xfrm>
            <a:off x="9760039" y="2533920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4" name="Текст 7"/>
          <p:cNvSpPr>
            <a:spLocks noGrp="1"/>
          </p:cNvSpPr>
          <p:nvPr>
            <p:ph type="body" sz="quarter" idx="32" hasCustomPrompt="1"/>
          </p:nvPr>
        </p:nvSpPr>
        <p:spPr>
          <a:xfrm>
            <a:off x="9760039" y="3551349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9" name="Текст 7"/>
          <p:cNvSpPr>
            <a:spLocks noGrp="1"/>
          </p:cNvSpPr>
          <p:nvPr>
            <p:ph type="body" sz="quarter" idx="37" hasCustomPrompt="1"/>
          </p:nvPr>
        </p:nvSpPr>
        <p:spPr>
          <a:xfrm>
            <a:off x="9760039" y="4568778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4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9760039" y="5586207"/>
            <a:ext cx="2099258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3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данной игровой панели можно ввести собственные категории и значения в баллах.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вопросы и ответы в предоставленных слайдах.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поле с числовым значением для перехода к соответствующему вопросу,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а затем 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еще раз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для перехода на слайд ответа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.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левый треугольник для возвращения на данный слайд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07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1: вопро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"/>
          <p:cNvSpPr txBox="1"/>
          <p:nvPr userDrawn="1"/>
        </p:nvSpPr>
        <p:spPr>
          <a:xfrm rot="16200000">
            <a:off x="-2011120" y="1990047"/>
            <a:ext cx="5749803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15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Вопрос</a:t>
            </a:r>
            <a:endParaRPr lang="ru-RU" sz="115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вопрос здесь.</a:t>
            </a:r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5" y="5900384"/>
            <a:ext cx="1897666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левый треугольник,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>
          <a:xfrm>
            <a:off x="1001068" y="5913206"/>
            <a:ext cx="7969542" cy="781394"/>
          </a:xfrm>
        </p:spPr>
        <p:txBody>
          <a:bodyPr/>
          <a:lstStyle>
            <a:lvl1pPr>
              <a:defRPr lang="en-US" sz="2400" b="0" i="0" baseline="0" smtClean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ru-RU" noProof="0" dirty="0" smtClean="0"/>
              <a:t>Категория 1</a:t>
            </a:r>
            <a:endParaRPr lang="ru-RU" noProof="0" dirty="0"/>
          </a:p>
        </p:txBody>
      </p:sp>
      <p:sp>
        <p:nvSpPr>
          <p:cNvPr id="14" name="Назад к игре">
            <a:hlinkClick r:id="" action="ppaction://hlinkshowjump?jump=nextslide"/>
          </p:cNvPr>
          <p:cNvSpPr/>
          <p:nvPr userDrawn="1"/>
        </p:nvSpPr>
        <p:spPr bwMode="invGray">
          <a:xfrm rot="5400000" flipH="1">
            <a:off x="11220383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2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1: отве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011120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4" y="5900385"/>
            <a:ext cx="2852388" cy="781394"/>
          </a:xfrm>
        </p:spPr>
        <p:txBody>
          <a:bodyPr anchor="ctr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001068" y="5908406"/>
            <a:ext cx="7969542" cy="781394"/>
          </a:xfrm>
        </p:spPr>
        <p:txBody>
          <a:bodyPr/>
          <a:lstStyle>
            <a:lvl1pPr>
              <a:defRPr lang="ru-RU" sz="2400" b="0" i="0" baseline="0" noProof="0" smtClean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1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1960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3: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invGray">
          <a:xfrm>
            <a:off x="0" y="3372365"/>
            <a:ext cx="12192000" cy="18748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133588" y="3522944"/>
            <a:ext cx="10828224" cy="1583628"/>
          </a:xfrm>
        </p:spPr>
        <p:txBody>
          <a:bodyPr>
            <a:normAutofit/>
          </a:bodyPr>
          <a:lstStyle>
            <a:lvl1pPr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</a:t>
            </a:r>
            <a:r>
              <a:rPr lang="en-US" noProof="0" dirty="0" smtClean="0"/>
              <a:t>3</a:t>
            </a:r>
            <a:r>
              <a:rPr lang="ru-RU" noProof="0" dirty="0" smtClean="0"/>
              <a:t>: разделительный слайд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1598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3: вопро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"/>
          <p:cNvSpPr txBox="1"/>
          <p:nvPr userDrawn="1"/>
        </p:nvSpPr>
        <p:spPr>
          <a:xfrm rot="16200000">
            <a:off x="-2011120" y="1990047"/>
            <a:ext cx="5749803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15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Вопрос</a:t>
            </a:r>
            <a:endParaRPr lang="ru-RU" sz="115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вопрос здесь.</a:t>
            </a:r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5" y="5900384"/>
            <a:ext cx="1897666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1001068" y="5893318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3</a:t>
            </a:r>
            <a:endParaRPr lang="ru-RU" noProof="0" dirty="0"/>
          </a:p>
        </p:txBody>
      </p:sp>
      <p:sp>
        <p:nvSpPr>
          <p:cNvPr id="12" name="Назад к игре">
            <a:hlinkClick r:id="" action="ppaction://hlinkshowjump?jump=nextslide"/>
          </p:cNvPr>
          <p:cNvSpPr/>
          <p:nvPr userDrawn="1"/>
        </p:nvSpPr>
        <p:spPr bwMode="invGray">
          <a:xfrm rot="5400000" flipH="1">
            <a:off x="11220383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6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3: отве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011120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4" y="5900385"/>
            <a:ext cx="2852388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1001068" y="5894272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3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166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4: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invGray">
          <a:xfrm>
            <a:off x="0" y="3372365"/>
            <a:ext cx="12192000" cy="18748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133588" y="3522944"/>
            <a:ext cx="10828224" cy="1583628"/>
          </a:xfrm>
        </p:spPr>
        <p:txBody>
          <a:bodyPr>
            <a:normAutofit/>
          </a:bodyPr>
          <a:lstStyle>
            <a:lvl1pPr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</a:t>
            </a:r>
            <a:r>
              <a:rPr lang="en-US" noProof="0" dirty="0" smtClean="0"/>
              <a:t>4</a:t>
            </a:r>
            <a:r>
              <a:rPr lang="ru-RU" noProof="0" dirty="0" smtClean="0"/>
              <a:t>: разделительный слайд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3065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88720"/>
            <a:ext cx="10972800" cy="4983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74A04-D6BD-4E70-805F-B926094D014A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FBDF-5F16-4347-A8DE-54C97EFFA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4: вопро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"/>
          <p:cNvSpPr txBox="1"/>
          <p:nvPr userDrawn="1"/>
        </p:nvSpPr>
        <p:spPr>
          <a:xfrm rot="16200000">
            <a:off x="-2011120" y="1990047"/>
            <a:ext cx="5749803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15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Вопрос</a:t>
            </a:r>
            <a:endParaRPr lang="ru-RU" sz="115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вопрос здесь.</a:t>
            </a:r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5" y="5900384"/>
            <a:ext cx="1897666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1001068" y="5902293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4</a:t>
            </a:r>
            <a:endParaRPr lang="ru-RU" noProof="0" dirty="0"/>
          </a:p>
        </p:txBody>
      </p:sp>
      <p:sp>
        <p:nvSpPr>
          <p:cNvPr id="12" name="Назад к игре">
            <a:hlinkClick r:id="" action="ppaction://hlinkshowjump?jump=nextslide"/>
          </p:cNvPr>
          <p:cNvSpPr/>
          <p:nvPr userDrawn="1"/>
        </p:nvSpPr>
        <p:spPr bwMode="invGray">
          <a:xfrm rot="5400000" flipH="1">
            <a:off x="11220383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4: отве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011120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4" y="5900385"/>
            <a:ext cx="2852388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001068" y="5905185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4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6086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5: 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 bwMode="invGray">
          <a:xfrm>
            <a:off x="0" y="3372365"/>
            <a:ext cx="12192000" cy="18748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1133588" y="3522944"/>
            <a:ext cx="10828224" cy="1583628"/>
          </a:xfrm>
        </p:spPr>
        <p:txBody>
          <a:bodyPr>
            <a:normAutofit/>
          </a:bodyPr>
          <a:lstStyle>
            <a:lvl1pPr>
              <a:defRPr sz="5400" baseline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</a:t>
            </a:r>
            <a:r>
              <a:rPr lang="en-US" noProof="0" dirty="0" smtClean="0"/>
              <a:t>5</a:t>
            </a:r>
            <a:r>
              <a:rPr lang="ru-RU" noProof="0" dirty="0" smtClean="0"/>
              <a:t>: разделительный слайд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7196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5: вопрос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"/>
          <p:cNvSpPr txBox="1"/>
          <p:nvPr userDrawn="1"/>
        </p:nvSpPr>
        <p:spPr>
          <a:xfrm rot="16200000">
            <a:off x="-2011120" y="1990047"/>
            <a:ext cx="5749803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15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Вопрос</a:t>
            </a:r>
            <a:endParaRPr lang="ru-RU" sz="115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вопрос здесь.</a:t>
            </a:r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5" y="5900384"/>
            <a:ext cx="1897666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1001068" y="5894272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5</a:t>
            </a:r>
            <a:endParaRPr lang="ru-RU" noProof="0" dirty="0"/>
          </a:p>
        </p:txBody>
      </p:sp>
      <p:sp>
        <p:nvSpPr>
          <p:cNvPr id="12" name="Назад к игре">
            <a:hlinkClick r:id="" action="ppaction://hlinkshowjump?jump=nextslide"/>
          </p:cNvPr>
          <p:cNvSpPr/>
          <p:nvPr userDrawn="1"/>
        </p:nvSpPr>
        <p:spPr bwMode="invGray">
          <a:xfrm rot="5400000" flipH="1">
            <a:off x="11220383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40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5: отве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011120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841679" y="1873957"/>
            <a:ext cx="8885530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5"/>
            <a:ext cx="12192000" cy="1108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9109424" y="5900385"/>
            <a:ext cx="2852388" cy="781394"/>
          </a:xfrm>
        </p:spPr>
        <p:txBody>
          <a:bodyPr anchor="ctr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169030" y="5941115"/>
            <a:ext cx="795528" cy="68580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12307833" y="0"/>
            <a:ext cx="1853339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1001068" y="5892364"/>
            <a:ext cx="7969542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dirty="0" smtClean="0"/>
              <a:t>Категория</a:t>
            </a:r>
            <a:r>
              <a:rPr lang="ru-RU" noProof="0" dirty="0" smtClean="0"/>
              <a:t> 5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3352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76" y="2286001"/>
            <a:ext cx="10363200" cy="1362075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5360" y="1353312"/>
            <a:ext cx="10363200" cy="905256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4446678" y="1909248"/>
            <a:ext cx="8028305" cy="4829684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6197600" y="4419600"/>
            <a:ext cx="1193800" cy="9144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6176" y="1289304"/>
            <a:ext cx="53848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2304" y="1289304"/>
            <a:ext cx="53848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09600" y="1353312"/>
            <a:ext cx="5388864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93976"/>
            <a:ext cx="5386917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193367" y="1353312"/>
            <a:ext cx="5388864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093976"/>
            <a:ext cx="5389033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74A04-D6BD-4E70-805F-B926094D014A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FBDF-5F16-4347-A8DE-54C97EFFAF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1536" y="0"/>
            <a:ext cx="9960864" cy="987552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4688" y="1371600"/>
            <a:ext cx="6230112" cy="4855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034528" y="1371600"/>
            <a:ext cx="3511296" cy="4873752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670560" y="4855464"/>
            <a:ext cx="4291584" cy="777240"/>
          </a:xfrm>
          <a:solidFill>
            <a:schemeClr val="bg2">
              <a:lumMod val="50000"/>
            </a:schemeClr>
          </a:solidFill>
        </p:spPr>
        <p:txBody>
          <a:bodyPr anchor="ctr"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5157216" y="1216152"/>
            <a:ext cx="6169152" cy="4398264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560" y="1216152"/>
            <a:ext cx="4291584" cy="3575304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12192000" cy="6858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1621536" cy="987552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 bwMode="white">
          <a:xfrm>
            <a:off x="101600" y="1066800"/>
            <a:ext cx="3454400" cy="1219200"/>
          </a:xfrm>
          <a:prstGeom prst="rect">
            <a:avLst/>
          </a:prstGeom>
          <a:blipFill dpi="0" rotWithShape="1">
            <a:blip r:embed="rId26" cstate="print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136" descr="star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gray">
          <a:xfrm rot="-1315059">
            <a:off x="11546538" y="5872450"/>
            <a:ext cx="723900" cy="555625"/>
          </a:xfrm>
          <a:prstGeom prst="rect">
            <a:avLst/>
          </a:prstGeom>
          <a:noFill/>
        </p:spPr>
      </p:pic>
      <p:pic>
        <p:nvPicPr>
          <p:cNvPr id="11" name="Picture 139" descr="star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gray">
          <a:xfrm rot="-1315059" flipH="1" flipV="1">
            <a:off x="203200" y="4724401"/>
            <a:ext cx="567267" cy="434975"/>
          </a:xfrm>
          <a:prstGeom prst="rect">
            <a:avLst/>
          </a:prstGeom>
          <a:noFill/>
        </p:spPr>
      </p:pic>
      <p:pic>
        <p:nvPicPr>
          <p:cNvPr id="12" name="Picture 99" descr="star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gray">
          <a:xfrm rot="-1315059">
            <a:off x="711200" y="152401"/>
            <a:ext cx="922867" cy="708025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 bwMode="white">
          <a:xfrm>
            <a:off x="1622595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11618976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3560064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990600"/>
            <a:ext cx="12192000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7717536" y="1069848"/>
            <a:ext cx="4474464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01"/>
          <p:cNvGrpSpPr>
            <a:grpSpLocks/>
          </p:cNvGrpSpPr>
          <p:nvPr/>
        </p:nvGrpSpPr>
        <p:grpSpPr bwMode="ltGray">
          <a:xfrm>
            <a:off x="-82016" y="-103188"/>
            <a:ext cx="5466816" cy="4217988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21536" y="0"/>
            <a:ext cx="9960864" cy="987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609600" y="1188720"/>
            <a:ext cx="10972800" cy="490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408" y="6364225"/>
            <a:ext cx="2913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F31A184-F35B-4AFC-AC27-402630BF31EA}" type="datetimeFigureOut">
              <a:rPr lang="ru-RU" noProof="0" smtClean="0"/>
              <a:pPr/>
              <a:t>30.05.2025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60064" y="6364225"/>
            <a:ext cx="708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5536" y="6364225"/>
            <a:ext cx="8168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1BD9D6C-B21A-4AFF-BD71-9CA00C1F4281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>
            <a:lumMod val="60000"/>
            <a:lumOff val="40000"/>
          </a:schemeClr>
        </a:buClr>
        <a:buSzPct val="80000"/>
        <a:buFont typeface="Wingdings 2" pitchFamily="18" charset="2"/>
        <a:buChar char="¤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3">
            <a:lumMod val="60000"/>
            <a:lumOff val="40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>
            <a:lumMod val="60000"/>
            <a:lumOff val="40000"/>
          </a:schemeClr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>
            <a:lumMod val="60000"/>
            <a:lumOff val="4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>
            <a:lumMod val="60000"/>
            <a:lumOff val="4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30.xml"/><Relationship Id="rId18" Type="http://schemas.openxmlformats.org/officeDocument/2006/relationships/slide" Target="slide41.xml"/><Relationship Id="rId3" Type="http://schemas.openxmlformats.org/officeDocument/2006/relationships/slide" Target="slide19.xml"/><Relationship Id="rId21" Type="http://schemas.openxmlformats.org/officeDocument/2006/relationships/slide" Target="slide6.xml"/><Relationship Id="rId7" Type="http://schemas.openxmlformats.org/officeDocument/2006/relationships/slide" Target="slide23.xml"/><Relationship Id="rId12" Type="http://schemas.openxmlformats.org/officeDocument/2006/relationships/slide" Target="slide28.xml"/><Relationship Id="rId17" Type="http://schemas.openxmlformats.org/officeDocument/2006/relationships/slide" Target="slide39.xml"/><Relationship Id="rId2" Type="http://schemas.openxmlformats.org/officeDocument/2006/relationships/slide" Target="slide8.xml"/><Relationship Id="rId16" Type="http://schemas.openxmlformats.org/officeDocument/2006/relationships/slide" Target="slide37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2.xml"/><Relationship Id="rId11" Type="http://schemas.openxmlformats.org/officeDocument/2006/relationships/slide" Target="slide26.xml"/><Relationship Id="rId5" Type="http://schemas.openxmlformats.org/officeDocument/2006/relationships/slide" Target="slide21.xml"/><Relationship Id="rId15" Type="http://schemas.openxmlformats.org/officeDocument/2006/relationships/slide" Target="slide35.xml"/><Relationship Id="rId10" Type="http://schemas.openxmlformats.org/officeDocument/2006/relationships/slide" Target="slide27.xml"/><Relationship Id="rId19" Type="http://schemas.openxmlformats.org/officeDocument/2006/relationships/slide" Target="slide43.xml"/><Relationship Id="rId4" Type="http://schemas.openxmlformats.org/officeDocument/2006/relationships/slide" Target="slide10.xml"/><Relationship Id="rId9" Type="http://schemas.openxmlformats.org/officeDocument/2006/relationships/slide" Target="slide17.xml"/><Relationship Id="rId14" Type="http://schemas.openxmlformats.org/officeDocument/2006/relationships/slide" Target="slide3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45" y="1074058"/>
            <a:ext cx="10828224" cy="214565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Интерактивная викторина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«Безопасные каникулы»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93" y="3583896"/>
            <a:ext cx="2091567" cy="15686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97073" y="4571433"/>
            <a:ext cx="31918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Выполнила: </a:t>
            </a:r>
            <a:r>
              <a:rPr lang="ru-RU" dirty="0" err="1" smtClean="0">
                <a:latin typeface="Comic Sans MS" panose="030F0702030302020204" pitchFamily="66" charset="0"/>
              </a:rPr>
              <a:t>Е.Б.Музырева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                     </a:t>
            </a:r>
            <a:r>
              <a:rPr lang="ru-RU" dirty="0" err="1" smtClean="0">
                <a:latin typeface="Comic Sans MS" panose="030F0702030302020204" pitchFamily="66" charset="0"/>
              </a:rPr>
              <a:t>Г.А.Кузьмина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14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Красный круг, прямоугольник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Знать обязан каждый школьник: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Это очень строгий знак.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И куда б вы не спешили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С папой на автомобиле,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Не проедете никак.</a:t>
            </a: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latin typeface="Calibri Light"/>
              </a:rPr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706" y="1828800"/>
            <a:ext cx="3113490" cy="2590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дорожный </a:t>
            </a:r>
            <a:r>
              <a:rPr lang="ru-RU" sz="4400" dirty="0" smtClean="0">
                <a:latin typeface="Comic Sans MS" pitchFamily="66" charset="0"/>
              </a:rPr>
              <a:t>знак</a:t>
            </a:r>
          </a:p>
          <a:p>
            <a:pPr algn="ctr">
              <a:spcBef>
                <a:spcPts val="1000"/>
              </a:spcBef>
            </a:pPr>
            <a:r>
              <a:rPr lang="ru-RU" sz="4400" dirty="0" smtClean="0">
                <a:latin typeface="Comic Sans MS" pitchFamily="66" charset="0"/>
              </a:rPr>
              <a:t> </a:t>
            </a:r>
            <a:r>
              <a:rPr lang="ru-RU" sz="4400" dirty="0">
                <a:latin typeface="Comic Sans MS" pitchFamily="66" charset="0"/>
              </a:rPr>
              <a:t>«Въезд </a:t>
            </a:r>
            <a:r>
              <a:rPr lang="ru-RU" sz="4400" dirty="0" smtClean="0">
                <a:latin typeface="Comic Sans MS" pitchFamily="66" charset="0"/>
              </a:rPr>
              <a:t>запрещён»</a:t>
            </a:r>
            <a:endParaRPr lang="ru-RU" sz="4400" b="0" i="0" baseline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/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9134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Перемолвились машины: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Остудить пора бы шины,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Остановимся, где сквер!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Но вмешалась буква «Эр»: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Только я могу решить,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Где стоянку разрешить!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200" b="1" dirty="0" smtClean="0">
                <a:latin typeface="Calibri Light"/>
              </a:rPr>
              <a:t>Загадки 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665" y="1828800"/>
            <a:ext cx="3188674" cy="3188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80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дорожный знак </a:t>
            </a:r>
            <a:endParaRPr lang="ru-RU" sz="4400" dirty="0" smtClean="0">
              <a:latin typeface="Comic Sans MS" pitchFamily="66" charset="0"/>
            </a:endParaRPr>
          </a:p>
          <a:p>
            <a:pPr algn="ctr">
              <a:spcBef>
                <a:spcPts val="1000"/>
              </a:spcBef>
            </a:pPr>
            <a:r>
              <a:rPr lang="ru-RU" sz="4400" dirty="0" smtClean="0">
                <a:latin typeface="Comic Sans MS" pitchFamily="66" charset="0"/>
              </a:rPr>
              <a:t>«Стоянка»</a:t>
            </a:r>
            <a:endParaRPr lang="ru-RU" sz="4400" dirty="0">
              <a:latin typeface="Comic Sans MS" pitchFamily="66" charset="0"/>
            </a:endParaRP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200" b="1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202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816" y="3537458"/>
            <a:ext cx="10828224" cy="1583628"/>
          </a:xfrm>
        </p:spPr>
        <p:txBody>
          <a:bodyPr/>
          <a:lstStyle/>
          <a:p>
            <a:pPr algn="ctr" defTabSz="914400">
              <a:spcBef>
                <a:spcPts val="1"/>
              </a:spcBef>
              <a:buNone/>
            </a:pPr>
            <a:r>
              <a:rPr lang="ru-RU" sz="5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Вопросы категории «Дома»</a:t>
            </a:r>
            <a:endParaRPr lang="ru-RU" sz="5400" b="0" i="0" baseline="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0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984739" y="1957753"/>
            <a:ext cx="8991600" cy="1642941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Войдя в квартиру, ты чувствуешь запах газа. Взрослых дома нет. Что ты сделаешь в первую очередь?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А) Позвоню родителям </a:t>
            </a:r>
            <a:endParaRPr lang="ru-RU" dirty="0" smtClean="0">
              <a:latin typeface="Comic Sans MS" pitchFamily="66" charset="0"/>
            </a:endParaRPr>
          </a:p>
          <a:p>
            <a:pPr>
              <a:spcBef>
                <a:spcPts val="1000"/>
              </a:spcBef>
            </a:pPr>
            <a:r>
              <a:rPr lang="ru-RU" dirty="0" smtClean="0">
                <a:latin typeface="Comic Sans MS" pitchFamily="66" charset="0"/>
              </a:rPr>
              <a:t>и </a:t>
            </a:r>
            <a:r>
              <a:rPr lang="ru-RU" dirty="0">
                <a:latin typeface="Comic Sans MS" pitchFamily="66" charset="0"/>
              </a:rPr>
              <a:t>спрошу совета.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Б) Открою окно на кухне </a:t>
            </a:r>
            <a:endParaRPr lang="ru-RU" dirty="0" smtClean="0">
              <a:latin typeface="Comic Sans MS" pitchFamily="66" charset="0"/>
            </a:endParaRPr>
          </a:p>
          <a:p>
            <a:pPr>
              <a:spcBef>
                <a:spcPts val="1000"/>
              </a:spcBef>
            </a:pPr>
            <a:r>
              <a:rPr lang="ru-RU" dirty="0" smtClean="0">
                <a:latin typeface="Comic Sans MS" pitchFamily="66" charset="0"/>
              </a:rPr>
              <a:t>и отключу </a:t>
            </a:r>
            <a:r>
              <a:rPr lang="ru-RU" dirty="0">
                <a:latin typeface="Comic Sans MS" pitchFamily="66" charset="0"/>
              </a:rPr>
              <a:t>газ.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В) Попробую проверить, где утечка газа.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38" y="2088418"/>
            <a:ext cx="4267200" cy="2163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2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dirty="0">
                <a:solidFill>
                  <a:schemeClr val="tx1"/>
                </a:solidFill>
              </a:rPr>
              <a:t>Дома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369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669143" y="1819154"/>
            <a:ext cx="8330642" cy="200189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При утечке газа нельзя зажигать спички- может случиться взрыв. А почему же нельзя включать свет?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Потому что в темноте газ не так опасен.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Б)Потому что газ взорвётся </a:t>
            </a:r>
            <a:endParaRPr lang="ru-RU" sz="2800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от </a:t>
            </a:r>
            <a:r>
              <a:rPr lang="ru-RU" sz="2800" dirty="0">
                <a:latin typeface="Comic Sans MS" pitchFamily="66" charset="0"/>
              </a:rPr>
              <a:t>тепла горящей лампочки.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 Потому что при щелчке выключателя проскочит искра, которая может </a:t>
            </a:r>
            <a:endParaRPr lang="ru-RU" sz="2800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вызвать </a:t>
            </a:r>
            <a:r>
              <a:rPr lang="ru-RU" sz="2800" dirty="0">
                <a:latin typeface="Comic Sans MS" pitchFamily="66" charset="0"/>
              </a:rPr>
              <a:t>взрыв.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727" y="2046514"/>
            <a:ext cx="2018364" cy="3444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11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Б,В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dirty="0">
                <a:solidFill>
                  <a:schemeClr val="tx1"/>
                </a:solidFill>
              </a:rPr>
              <a:t>Дома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2369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480457" y="1925911"/>
            <a:ext cx="8788957" cy="2232453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Ты выходишь на лестничную клетку, чтобы проводить приятеля до лифта. И вдруг сквозняк захлопывает дверь. Что делать?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Сесть у закрытой двери и горько заплакать. Может кто-то выйдет и поможет.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</a:t>
            </a:r>
            <a:r>
              <a:rPr lang="ru-RU" sz="2800" dirty="0" smtClean="0">
                <a:latin typeface="Comic Sans MS" pitchFamily="66" charset="0"/>
              </a:rPr>
              <a:t>Побежать </a:t>
            </a:r>
            <a:r>
              <a:rPr lang="ru-RU" sz="2800" dirty="0">
                <a:latin typeface="Comic Sans MS" pitchFamily="66" charset="0"/>
              </a:rPr>
              <a:t>в домоуправление и вызвать слесаря, который взломает дверь.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 Пойти к приятелю или хорошо знакомым соседям и позвонить родителям на работу. Надо договориться о встрече, чтобы </a:t>
            </a:r>
            <a:r>
              <a:rPr lang="ru-RU" sz="2800" dirty="0" smtClean="0">
                <a:latin typeface="Comic Sans MS" pitchFamily="66" charset="0"/>
              </a:rPr>
              <a:t>взять ключ</a:t>
            </a:r>
            <a:r>
              <a:rPr lang="ru-RU" sz="2800" dirty="0">
                <a:latin typeface="Comic Sans MS" pitchFamily="66" charset="0"/>
              </a:rPr>
              <a:t>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192" y="4528457"/>
            <a:ext cx="1929808" cy="1271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84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6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endParaRPr lang="ru-RU" b="1" dirty="0"/>
          </a:p>
        </p:txBody>
      </p:sp>
      <p:sp>
        <p:nvSpPr>
          <p:cNvPr id="128" name="Текст 1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3" name="Текст 13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8" name="Текст 13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3" name="Текст 142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8" name="Текст 14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 smtClean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9" name="Текст 13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endParaRPr lang="ru-RU" dirty="0" smtClean="0">
              <a:latin typeface="Calibri"/>
              <a:hlinkClick r:id="rId2" action="ppaction://hlinksldjump"/>
            </a:endParaRPr>
          </a:p>
          <a:p>
            <a:pPr>
              <a:spcBef>
                <a:spcPts val="1000"/>
              </a:spcBef>
            </a:pPr>
            <a:r>
              <a:rPr lang="ru-RU" dirty="0" smtClean="0">
                <a:latin typeface="Calibri"/>
                <a:hlinkClick r:id="rId2" action="ppaction://hlinksldjump"/>
              </a:rPr>
              <a:t>30</a:t>
            </a:r>
            <a:endParaRPr lang="ru-RU" dirty="0">
              <a:latin typeface="Calibri"/>
              <a:hlinkClick r:id="rId2" action="ppaction://hlinksldjump"/>
            </a:endParaRPr>
          </a:p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3" action="ppaction://hlinksldjump"/>
            </a:endParaRPr>
          </a:p>
        </p:txBody>
      </p:sp>
      <p:sp>
        <p:nvSpPr>
          <p:cNvPr id="144" name="Текст 143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endParaRPr lang="ru-RU" dirty="0" smtClean="0">
              <a:latin typeface="Calibri"/>
              <a:hlinkClick r:id="rId4" action="ppaction://hlinksldjump"/>
            </a:endParaRPr>
          </a:p>
          <a:p>
            <a:pPr>
              <a:spcBef>
                <a:spcPts val="1000"/>
              </a:spcBef>
            </a:pPr>
            <a:r>
              <a:rPr lang="ru-RU" dirty="0" smtClean="0">
                <a:latin typeface="Calibri"/>
                <a:hlinkClick r:id="rId4" action="ppaction://hlinksldjump"/>
              </a:rPr>
              <a:t>40</a:t>
            </a:r>
            <a:endParaRPr lang="ru-RU" dirty="0">
              <a:latin typeface="Calibri"/>
              <a:hlinkClick r:id="rId4" action="ppaction://hlinksldjump"/>
            </a:endParaRPr>
          </a:p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5" action="ppaction://hlinksldjump"/>
            </a:endParaRPr>
          </a:p>
        </p:txBody>
      </p:sp>
      <p:sp>
        <p:nvSpPr>
          <p:cNvPr id="149" name="Текст 148"/>
          <p:cNvSpPr>
            <a:spLocks noGrp="1"/>
          </p:cNvSpPr>
          <p:nvPr>
            <p:ph type="body" sz="quarter" idx="39"/>
          </p:nvPr>
        </p:nvSpPr>
        <p:spPr>
          <a:xfrm>
            <a:off x="2689537" y="5586207"/>
            <a:ext cx="2099258" cy="914400"/>
          </a:xfrm>
        </p:spPr>
        <p:txBody>
          <a:bodyPr/>
          <a:lstStyle/>
          <a:p>
            <a:pPr>
              <a:spcBef>
                <a:spcPts val="1000"/>
              </a:spcBef>
            </a:pPr>
            <a:endParaRPr lang="ru-RU" dirty="0" smtClean="0">
              <a:latin typeface="Calibri"/>
              <a:hlinkClick r:id="rId6" action="ppaction://hlinksldjump"/>
            </a:endParaRPr>
          </a:p>
          <a:p>
            <a:pPr>
              <a:spcBef>
                <a:spcPts val="1000"/>
              </a:spcBef>
            </a:pPr>
            <a:r>
              <a:rPr lang="ru-RU" dirty="0" smtClean="0">
                <a:latin typeface="Calibri"/>
                <a:hlinkClick r:id="rId6" action="ppaction://hlinksldjump"/>
              </a:rPr>
              <a:t>50</a:t>
            </a:r>
            <a:endParaRPr lang="ru-RU" dirty="0">
              <a:latin typeface="Calibri"/>
              <a:hlinkClick r:id="rId6" action="ppaction://hlinksldjump"/>
            </a:endParaRPr>
          </a:p>
          <a:p>
            <a:pPr marL="0" indent="0" algn="ctr" defTabSz="914400">
              <a:spcBef>
                <a:spcPts val="1000"/>
              </a:spcBef>
              <a:buNone/>
            </a:pP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7" action="ppaction://hlinksldjump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b="1" dirty="0"/>
              <a:t>Дома</a:t>
            </a:r>
          </a:p>
        </p:txBody>
      </p:sp>
      <p:sp>
        <p:nvSpPr>
          <p:cNvPr id="130" name="Текст 1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8" action="ppaction://hlinksldjump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8" action="ppaction://hlinksldjump"/>
            </a:endParaRPr>
          </a:p>
        </p:txBody>
      </p:sp>
      <p:sp>
        <p:nvSpPr>
          <p:cNvPr id="135" name="Текст 13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9" action="ppaction://hlinksldjump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9" action="ppaction://hlinksldjump"/>
            </a:endParaRPr>
          </a:p>
        </p:txBody>
      </p:sp>
      <p:sp>
        <p:nvSpPr>
          <p:cNvPr id="145" name="Текст 144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5" action="ppaction://hlinksldjump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5" action="ppaction://hlinksldjump"/>
            </a:endParaRPr>
          </a:p>
        </p:txBody>
      </p:sp>
      <p:sp>
        <p:nvSpPr>
          <p:cNvPr id="150" name="Текст 149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7" action="ppaction://hlinksldjump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7" action="ppaction://hlinksldjump"/>
            </a:endParaRPr>
          </a:p>
        </p:txBody>
      </p:sp>
      <p:sp>
        <p:nvSpPr>
          <p:cNvPr id="66" name="Текст 6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b="1" dirty="0"/>
              <a:t>Осторожно!</a:t>
            </a:r>
          </a:p>
        </p:txBody>
      </p:sp>
      <p:sp>
        <p:nvSpPr>
          <p:cNvPr id="131" name="Текст 1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0" action="ppaction://hlinksldjump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0" action="ppaction://hlinksldjump"/>
            </a:endParaRPr>
          </a:p>
        </p:txBody>
      </p:sp>
      <p:sp>
        <p:nvSpPr>
          <p:cNvPr id="136" name="Текст 13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1" action="ppaction://hlinksldjump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1" action="ppaction://hlinksldjump"/>
            </a:endParaRPr>
          </a:p>
        </p:txBody>
      </p:sp>
      <p:sp>
        <p:nvSpPr>
          <p:cNvPr id="141" name="Текст 14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2" action="ppaction://hlinksldjump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2" action="ppaction://hlinksldjump"/>
            </a:endParaRPr>
          </a:p>
        </p:txBody>
      </p:sp>
      <p:sp>
        <p:nvSpPr>
          <p:cNvPr id="146" name="Текст 14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3" action="ppaction://hlinksldjump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3" action="ppaction://hlinksldjump"/>
            </a:endParaRPr>
          </a:p>
        </p:txBody>
      </p:sp>
      <p:sp>
        <p:nvSpPr>
          <p:cNvPr id="151" name="Текст 150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4" action="ppaction://hlinksldjump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4" action="ppaction://hlinksldjump"/>
            </a:endParaRPr>
          </a:p>
        </p:txBody>
      </p:sp>
      <p:sp>
        <p:nvSpPr>
          <p:cNvPr id="67" name="Текст 6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1" i="0" baseline="0" dirty="0" smtClean="0">
                <a:latin typeface="Calibri"/>
                <a:ea typeface="+mn-ea"/>
                <a:cs typeface="+mn-cs"/>
              </a:rPr>
              <a:t>На</a:t>
            </a:r>
            <a:r>
              <a:rPr lang="ru-RU" sz="2400" b="1" i="0" dirty="0" smtClean="0">
                <a:latin typeface="Calibri"/>
                <a:ea typeface="+mn-ea"/>
                <a:cs typeface="+mn-cs"/>
              </a:rPr>
              <a:t> улице</a:t>
            </a:r>
            <a:endParaRPr lang="ru-RU" sz="2400" b="1" i="0" baseline="0" dirty="0">
              <a:latin typeface="Calibri"/>
              <a:ea typeface="+mn-ea"/>
              <a:cs typeface="+mn-cs"/>
            </a:endParaRPr>
          </a:p>
        </p:txBody>
      </p:sp>
      <p:sp>
        <p:nvSpPr>
          <p:cNvPr id="132" name="Текст 1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5" action="ppaction://hlinksldjump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5" action="ppaction://hlinksldjump"/>
            </a:endParaRPr>
          </a:p>
        </p:txBody>
      </p:sp>
      <p:sp>
        <p:nvSpPr>
          <p:cNvPr id="137" name="Текст 13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6" action="ppaction://hlinksldjump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6" action="ppaction://hlinksldjump"/>
            </a:endParaRPr>
          </a:p>
        </p:txBody>
      </p:sp>
      <p:sp>
        <p:nvSpPr>
          <p:cNvPr id="142" name="Текст 141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7" action="ppaction://hlinksldjump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7" action="ppaction://hlinksldjump"/>
            </a:endParaRPr>
          </a:p>
        </p:txBody>
      </p:sp>
      <p:sp>
        <p:nvSpPr>
          <p:cNvPr id="147" name="Текст 146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8" action="ppaction://hlinksldjump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8" action="ppaction://hlinksldjump"/>
            </a:endParaRPr>
          </a:p>
        </p:txBody>
      </p:sp>
      <p:sp>
        <p:nvSpPr>
          <p:cNvPr id="152" name="Текст 151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19" action="ppaction://hlinksldjump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19" action="ppaction://hlinksldjump"/>
            </a:endParaRPr>
          </a:p>
        </p:txBody>
      </p:sp>
      <p:sp>
        <p:nvSpPr>
          <p:cNvPr id="31" name="Текст 138"/>
          <p:cNvSpPr>
            <a:spLocks noGrp="1"/>
          </p:cNvSpPr>
          <p:nvPr>
            <p:ph type="body" sz="quarter" idx="29"/>
          </p:nvPr>
        </p:nvSpPr>
        <p:spPr>
          <a:xfrm>
            <a:off x="5046371" y="3551349"/>
            <a:ext cx="2099258" cy="914400"/>
          </a:xfrm>
        </p:spPr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3" action="ppaction://hlinksldjump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3" action="ppaction://hlinksldjump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b="1" dirty="0"/>
              <a:t>Загадки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ru-RU" dirty="0" smtClean="0">
              <a:latin typeface="Calibri"/>
              <a:hlinkClick r:id="rId20" action="ppaction://hlinksldjump"/>
            </a:endParaRPr>
          </a:p>
          <a:p>
            <a:r>
              <a:rPr lang="ru-RU" dirty="0" smtClean="0">
                <a:latin typeface="Calibri"/>
                <a:hlinkClick r:id="rId20" action="ppaction://hlinksldjump"/>
              </a:rPr>
              <a:t>10</a:t>
            </a:r>
            <a:endParaRPr lang="ru-RU" dirty="0">
              <a:latin typeface="Calibri"/>
              <a:hlinkClick r:id="rId20" action="ppaction://hlinksldjump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dirty="0">
                <a:latin typeface="Calibri"/>
                <a:hlinkClick r:id="rId21" action="ppaction://hlinksldjump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18246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В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6601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799771" y="566057"/>
            <a:ext cx="9933948" cy="403497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Как помочь человеку, который отравился лекарством или недоброкачественной пищей?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А)Дать ему много воды с содой, чтобы вызвать рвоту и промыть желудок.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Б) Укутать и дать выпить стакан </a:t>
            </a:r>
            <a:r>
              <a:rPr lang="ru-RU" dirty="0" smtClean="0">
                <a:latin typeface="Comic Sans MS" pitchFamily="66" charset="0"/>
              </a:rPr>
              <a:t>тёплого </a:t>
            </a:r>
            <a:r>
              <a:rPr lang="ru-RU" dirty="0">
                <a:latin typeface="Comic Sans MS" pitchFamily="66" charset="0"/>
              </a:rPr>
              <a:t>молока.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В) Сделать искусственное дыхание.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030" y="3748276"/>
            <a:ext cx="2804276" cy="18645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40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А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200" b="1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655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524000" y="1850511"/>
            <a:ext cx="8171578" cy="200189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Когда вызываешь скорую помощь, полицию или пожарных, </a:t>
            </a:r>
            <a:r>
              <a:rPr lang="ru-RU" sz="2800" dirty="0" smtClean="0">
                <a:latin typeface="Comic Sans MS" pitchFamily="66" charset="0"/>
              </a:rPr>
              <a:t>нужно…</a:t>
            </a:r>
            <a:endParaRPr lang="ru-RU" sz="2800" dirty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Кричать как можно громче и жалобнее, чтобы сразу было ясно, что нужна помощь.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Сначала сказать, что случилось. Потом- где случилось. Назвать точный адрес, фамилию, телефон.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 Сначала обязательно представиться. Назвать имя, фамилию. А потом подробно, во всех деталях, рассказать, что произошло. 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3720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Дома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234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45" y="3508429"/>
            <a:ext cx="10828224" cy="1583628"/>
          </a:xfrm>
        </p:spPr>
        <p:txBody>
          <a:bodyPr>
            <a:normAutofit fontScale="90000"/>
          </a:bodyPr>
          <a:lstStyle/>
          <a:p>
            <a:pPr>
              <a:spcBef>
                <a:spcPts val="1"/>
              </a:spcBef>
            </a:pPr>
            <a:r>
              <a:rPr lang="ru-RU" sz="5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Вопросы категории «</a:t>
            </a:r>
            <a:r>
              <a:rPr lang="ru-RU" dirty="0" smtClean="0">
                <a:latin typeface="Comic Sans MS" pitchFamily="66" charset="0"/>
              </a:rPr>
              <a:t>Осторожно!»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8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712685" y="1796919"/>
            <a:ext cx="8360823" cy="200189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Мама дала тебе ключ от дома. Но ключ можно потеряться во время прогулки и попасть в руки вора. Что же с ним делать?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А) Оставить под ковриком у двери.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Б) Положить в глубокий карман. Лучше если этот карман застегивается на молнию.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В) Повесить на шнурке на шею.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</a:t>
            </a:r>
            <a:r>
              <a:rPr lang="ru-RU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922" y="4012286"/>
            <a:ext cx="3241589" cy="2061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3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Б, В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Осторожно!</a:t>
            </a:r>
          </a:p>
        </p:txBody>
      </p:sp>
    </p:spTree>
    <p:extLst>
      <p:ext uri="{BB962C8B-B14F-4D97-AF65-F5344CB8AC3E}">
        <p14:creationId xmlns:p14="http://schemas.microsoft.com/office/powerpoint/2010/main" val="328369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538514" y="1813691"/>
            <a:ext cx="8569920" cy="2001892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Когда взрослых нет дома, дверь можно открывать только…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А) полицейскому.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Б) человеку, которого ты хорошо знаешь и полностью доверяешь.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В) тому, кто просит о помощи.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Осторожно!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533" y="2801258"/>
            <a:ext cx="2279467" cy="3002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23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Осторожно!</a:t>
            </a:r>
          </a:p>
        </p:txBody>
      </p:sp>
    </p:spTree>
    <p:extLst>
      <p:ext uri="{BB962C8B-B14F-4D97-AF65-F5344CB8AC3E}">
        <p14:creationId xmlns:p14="http://schemas.microsoft.com/office/powerpoint/2010/main" val="76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560" y="3551972"/>
            <a:ext cx="10828224" cy="1583628"/>
          </a:xfrm>
        </p:spPr>
        <p:txBody>
          <a:bodyPr/>
          <a:lstStyle/>
          <a:p>
            <a:pPr algn="ctr" defTabSz="914400">
              <a:spcBef>
                <a:spcPts val="1"/>
              </a:spcBef>
              <a:buNone/>
            </a:pPr>
            <a:r>
              <a:rPr lang="ru-RU" sz="5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Вопросы категории</a:t>
            </a:r>
            <a:r>
              <a:rPr lang="ru-RU" sz="5400" b="0" i="0" dirty="0" smtClean="0">
                <a:solidFill>
                  <a:schemeClr val="tx1"/>
                </a:solidFill>
                <a:latin typeface="Comic Sans MS" pitchFamily="66" charset="0"/>
              </a:rPr>
              <a:t> «Загадки»</a:t>
            </a:r>
            <a:endParaRPr lang="ru-RU" sz="5400" b="0" i="0" baseline="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683657" y="1815342"/>
            <a:ext cx="8000198" cy="200189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 глазок ты видишь девочку примерно твоего возраста. Она говорит, что ей срочно нужно позвонить родителям. Как ты поступишь?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скажу: «Назови номер, я позвоню от твоего имени».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впущу в квартиру. Не буду же я бояться какой-то девчонки!</a:t>
            </a: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В)обращусь </a:t>
            </a:r>
            <a:r>
              <a:rPr lang="ru-RU" sz="2800" dirty="0">
                <a:latin typeface="Comic Sans MS" pitchFamily="66" charset="0"/>
              </a:rPr>
              <a:t>к соседке за советом.</a:t>
            </a:r>
            <a:endParaRPr lang="ru-RU" sz="4000" dirty="0">
              <a:latin typeface="Comic Sans MS" pitchFamily="66" charset="0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</a:t>
            </a:r>
            <a:r>
              <a:rPr lang="ru-RU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656" y="2540000"/>
            <a:ext cx="2020375" cy="3032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40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А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</a:t>
            </a:r>
            <a:r>
              <a:rPr lang="ru-RU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446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683656" y="899886"/>
            <a:ext cx="7664101" cy="3643085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Взрослых дома нет. Звонит телефон, и незнакомец спрашивает: «Это твой номер?». Что ты ответишь?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Назову свой номер телефона.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Отвечу: «Извините, позвоните, когда взрослые придут с работы».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В)Отвечу: «Скажите, какой номер вам нужен. А я скажу, этот или нет».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</a:t>
            </a:r>
            <a:r>
              <a:rPr lang="ru-RU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403" y="2612571"/>
            <a:ext cx="2202619" cy="29125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56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dirty="0">
                <a:latin typeface="Calibri"/>
              </a:rPr>
              <a:t>В</a:t>
            </a:r>
            <a:endParaRPr lang="ru-RU" sz="7200" b="0" i="0" baseline="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Осторожно</a:t>
            </a:r>
            <a:r>
              <a:rPr lang="ru-RU" dirty="0">
                <a:solidFill>
                  <a:schemeClr val="tx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6692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1"/>
              </a:spcBef>
            </a:pPr>
            <a:r>
              <a:rPr lang="ru-RU" sz="5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Вопросы категории «</a:t>
            </a:r>
            <a:r>
              <a:rPr lang="ru-RU" dirty="0" smtClean="0">
                <a:latin typeface="Comic Sans MS" pitchFamily="66" charset="0"/>
              </a:rPr>
              <a:t>На улице»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2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841678" y="1873957"/>
            <a:ext cx="9310025" cy="2001892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Какое место лучше выбрать для игры с друзьями?</a:t>
            </a:r>
          </a:p>
          <a:p>
            <a:pPr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А) Спортплощадку.</a:t>
            </a:r>
          </a:p>
          <a:p>
            <a:pPr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Б) Стройплощадку.</a:t>
            </a:r>
          </a:p>
          <a:p>
            <a:pPr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В) Подвал</a:t>
            </a:r>
            <a:endParaRPr lang="ru-RU" sz="4400" b="0" i="0" baseline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876" y="2772229"/>
            <a:ext cx="3362768" cy="2316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7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А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31189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654628" y="1365994"/>
            <a:ext cx="7137679" cy="2867664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Несчастья на дороге чаще всего случаются из-за….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А) невнимательности водителей и пешеходов.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Б) поломки светофоров.</a:t>
            </a:r>
          </a:p>
          <a:p>
            <a:pPr>
              <a:spcBef>
                <a:spcPts val="1000"/>
              </a:spcBef>
            </a:pPr>
            <a:r>
              <a:rPr lang="ru-RU" sz="4000" dirty="0">
                <a:latin typeface="Comic Sans MS" pitchFamily="66" charset="0"/>
              </a:rPr>
              <a:t>В) ураганов.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435" y="820907"/>
            <a:ext cx="2748038" cy="4673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А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38546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669143" y="1873957"/>
            <a:ext cx="10019274" cy="200189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Приятель уговаривает тебя спуститься в открытый канализационный люк и исследовать подземелье. Как ты поступишь?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Конечно, соглашусь. А вдруг там действительно живут черепашки-ниндзя!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скажу, что у меня дела. А он пусть поступает, как хочет.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 Постараюсь отговорить его. Объясню, что в подземных колодцах внизу может скапливаться ядовитый газ.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18634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724449" y="1512277"/>
            <a:ext cx="8885530" cy="3149018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dirty="0" smtClean="0">
                <a:latin typeface="Comic Sans MS" pitchFamily="66" charset="0"/>
              </a:rPr>
              <a:t>В </a:t>
            </a:r>
            <a:r>
              <a:rPr lang="ru-RU" dirty="0">
                <a:latin typeface="Comic Sans MS" pitchFamily="66" charset="0"/>
              </a:rPr>
              <a:t>белом треугольнике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С окаёмкой красной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Человечкам-школьникам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Очень безопасно.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Этот знак дорожный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Знают все на свете: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Будьте осторожны,</a:t>
            </a:r>
          </a:p>
          <a:p>
            <a:pPr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На дороге … </a:t>
            </a: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600" b="1" dirty="0" smtClean="0">
                <a:latin typeface="Calibri Light"/>
              </a:rPr>
              <a:t>Загадки</a:t>
            </a:r>
            <a:endParaRPr lang="ru-RU" sz="36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34567" y="1019969"/>
            <a:ext cx="4463769" cy="34113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63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В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20607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814286" y="1769165"/>
            <a:ext cx="9595836" cy="2033954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Навстречу тебе идёт толпа. Люди размахивают флагами, что-то громко кричат. Что ты </a:t>
            </a:r>
            <a:r>
              <a:rPr lang="ru-RU" dirty="0" smtClean="0">
                <a:latin typeface="Comic Sans MS" pitchFamily="66" charset="0"/>
              </a:rPr>
              <a:t>сделаешь</a:t>
            </a:r>
            <a:r>
              <a:rPr lang="ru-RU" dirty="0">
                <a:latin typeface="Comic Sans MS" pitchFamily="66" charset="0"/>
              </a:rPr>
              <a:t>?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А) подойду поближе, чтобы узнать, в чём дело.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Б) сверну в переулок, чтобы не попасть в толпу.</a:t>
            </a:r>
          </a:p>
          <a:p>
            <a:pPr algn="just">
              <a:spcBef>
                <a:spcPts val="1000"/>
              </a:spcBef>
            </a:pPr>
            <a:r>
              <a:rPr lang="ru-RU" dirty="0">
                <a:latin typeface="Comic Sans MS" pitchFamily="66" charset="0"/>
              </a:rPr>
              <a:t>В) подойду за разъяснениями </a:t>
            </a:r>
            <a:endParaRPr lang="ru-RU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dirty="0" smtClean="0">
                <a:latin typeface="Comic Sans MS" pitchFamily="66" charset="0"/>
              </a:rPr>
              <a:t>к </a:t>
            </a:r>
            <a:r>
              <a:rPr lang="ru-RU" dirty="0">
                <a:latin typeface="Comic Sans MS" pitchFamily="66" charset="0"/>
              </a:rPr>
              <a:t>полицейским, которые наблюдают </a:t>
            </a:r>
            <a:endParaRPr lang="ru-RU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dirty="0" smtClean="0">
                <a:latin typeface="Comic Sans MS" pitchFamily="66" charset="0"/>
              </a:rPr>
              <a:t>за </a:t>
            </a:r>
            <a:r>
              <a:rPr lang="ru-RU" dirty="0">
                <a:latin typeface="Comic Sans MS" pitchFamily="66" charset="0"/>
              </a:rPr>
              <a:t>толпой.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940" y="3715656"/>
            <a:ext cx="2500065" cy="19233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52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40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44021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828800" y="1911607"/>
            <a:ext cx="9640955" cy="1910182"/>
          </a:xfrm>
        </p:spPr>
        <p:txBody>
          <a:bodyPr/>
          <a:lstStyle/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Подруга предлагает «срезать» привычный маршрут от школы до дома и пройти через пустырь, который в городе считают опасным местом. «Что ты, трусишка, что ли?»- говорит она. Как ты поступишь?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А) соглашусь с подругой. Вдвоём ведь </a:t>
            </a:r>
            <a:endParaRPr lang="ru-RU" sz="2800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не </a:t>
            </a:r>
            <a:r>
              <a:rPr lang="ru-RU" sz="2800" dirty="0">
                <a:latin typeface="Comic Sans MS" pitchFamily="66" charset="0"/>
              </a:rPr>
              <a:t>так опасно.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Б) решительно откажусь, несмотря на </a:t>
            </a:r>
            <a:endParaRPr lang="ru-RU" sz="2800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насмешки</a:t>
            </a:r>
            <a:r>
              <a:rPr lang="ru-RU" sz="2800" dirty="0">
                <a:latin typeface="Comic Sans MS" pitchFamily="66" charset="0"/>
              </a:rPr>
              <a:t>. И её попробую отговорить от </a:t>
            </a:r>
            <a:endParaRPr lang="ru-RU" sz="2800" dirty="0" smtClean="0">
              <a:latin typeface="Comic Sans MS" pitchFamily="66" charset="0"/>
            </a:endParaRPr>
          </a:p>
          <a:p>
            <a:pPr algn="just">
              <a:spcBef>
                <a:spcPts val="1000"/>
              </a:spcBef>
            </a:pPr>
            <a:r>
              <a:rPr lang="ru-RU" sz="2800" dirty="0" smtClean="0">
                <a:latin typeface="Comic Sans MS" pitchFamily="66" charset="0"/>
              </a:rPr>
              <a:t>опасной </a:t>
            </a:r>
            <a:r>
              <a:rPr lang="ru-RU" sz="2800" dirty="0">
                <a:latin typeface="Comic Sans MS" pitchFamily="66" charset="0"/>
              </a:rPr>
              <a:t>затеи.</a:t>
            </a:r>
          </a:p>
          <a:p>
            <a:pPr algn="just">
              <a:spcBef>
                <a:spcPts val="1000"/>
              </a:spcBef>
            </a:pPr>
            <a:r>
              <a:rPr lang="ru-RU" sz="2800" dirty="0">
                <a:latin typeface="Comic Sans MS" pitchFamily="66" charset="0"/>
              </a:rPr>
              <a:t>В) позвоню маме на работу, чтобы посоветоваться.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559" y="2438400"/>
            <a:ext cx="2549817" cy="2143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69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72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Б</a:t>
            </a:r>
            <a:endParaRPr lang="ru-RU" sz="7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solidFill>
                  <a:schemeClr val="tx1"/>
                </a:solidFill>
              </a:rPr>
              <a:t>На улице</a:t>
            </a:r>
          </a:p>
        </p:txBody>
      </p:sp>
    </p:spTree>
    <p:extLst>
      <p:ext uri="{BB962C8B-B14F-4D97-AF65-F5344CB8AC3E}">
        <p14:creationId xmlns:p14="http://schemas.microsoft.com/office/powerpoint/2010/main" val="380524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0958" y="852245"/>
            <a:ext cx="11525331" cy="3214710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>
                <a:gd name="adj" fmla="val 77527"/>
              </a:avLst>
            </a:prstTxWarp>
            <a:spAutoFit/>
          </a:bodyPr>
          <a:lstStyle/>
          <a:p>
            <a:pPr algn="ctr"/>
            <a:r>
              <a:rPr lang="ru-RU" sz="115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Молодцы!</a:t>
            </a:r>
            <a:endParaRPr lang="ru-RU" sz="115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9947" y="5627749"/>
            <a:ext cx="812800" cy="609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595" y="4318632"/>
            <a:ext cx="3329538" cy="191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1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064417" y="2096695"/>
            <a:ext cx="8885530" cy="2001892"/>
          </a:xfrm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дорожный знак </a:t>
            </a:r>
            <a:endParaRPr lang="ru-RU" sz="4400" dirty="0" smtClean="0">
              <a:latin typeface="Comic Sans MS" pitchFamily="66" charset="0"/>
            </a:endParaRPr>
          </a:p>
          <a:p>
            <a:pPr algn="ctr">
              <a:spcBef>
                <a:spcPts val="1000"/>
              </a:spcBef>
            </a:pPr>
            <a:r>
              <a:rPr lang="ru-RU" sz="4400" dirty="0" smtClean="0">
                <a:latin typeface="Comic Sans MS" pitchFamily="66" charset="0"/>
              </a:rPr>
              <a:t>«Осторожно</a:t>
            </a:r>
            <a:r>
              <a:rPr lang="ru-RU" sz="4400" dirty="0">
                <a:latin typeface="Comic Sans MS" pitchFamily="66" charset="0"/>
              </a:rPr>
              <a:t>, дети</a:t>
            </a:r>
            <a:r>
              <a:rPr lang="ru-RU" sz="4400" dirty="0" smtClean="0">
                <a:latin typeface="Comic Sans MS" pitchFamily="66" charset="0"/>
              </a:rPr>
              <a:t>!»</a:t>
            </a:r>
            <a:endParaRPr lang="ru-RU" sz="4400" dirty="0">
              <a:latin typeface="Comic Sans MS" pitchFamily="66" charset="0"/>
            </a:endParaRP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10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200" b="0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З</a:t>
            </a:r>
            <a:r>
              <a:rPr lang="ru-RU" sz="3200" b="1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агадки</a:t>
            </a:r>
            <a:endParaRPr lang="ru-RU" sz="3200" b="1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17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sz="3600" dirty="0" smtClean="0">
                <a:latin typeface="Comic Sans MS" pitchFamily="66" charset="0"/>
              </a:rPr>
              <a:t>Что </a:t>
            </a:r>
            <a:r>
              <a:rPr lang="ru-RU" sz="3600" dirty="0">
                <a:latin typeface="Comic Sans MS" pitchFamily="66" charset="0"/>
              </a:rPr>
              <a:t>за знак такой висит?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- «Стоп!» - машинам он велит. 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-Переход, идите смело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По полоскам чёрно-белым.</a:t>
            </a: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914400">
              <a:spcBef>
                <a:spcPts val="1"/>
              </a:spcBef>
              <a:buNone/>
            </a:pPr>
            <a:r>
              <a:rPr lang="ru-RU" sz="3200" b="1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432" y="1399565"/>
            <a:ext cx="2809875" cy="2816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839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4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дорожный знак </a:t>
            </a:r>
          </a:p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4400" b="0" i="0" baseline="0" dirty="0" smtClean="0">
                <a:solidFill>
                  <a:schemeClr val="tx1"/>
                </a:solidFill>
                <a:latin typeface="Comic Sans MS" pitchFamily="66" charset="0"/>
              </a:rPr>
              <a:t>«Пешеходный переход»</a:t>
            </a:r>
            <a:endParaRPr lang="ru-RU" sz="4400" b="0" i="0" baseline="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20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/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675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Под этим знаком, как ни странно,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Все ждут чего-то постоянно.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Кто-то сидя, кто-то стоя…</a:t>
            </a:r>
          </a:p>
          <a:p>
            <a:pPr>
              <a:spcBef>
                <a:spcPts val="1000"/>
              </a:spcBef>
            </a:pPr>
            <a:r>
              <a:rPr lang="ru-RU" sz="3600" dirty="0">
                <a:latin typeface="Comic Sans MS" pitchFamily="66" charset="0"/>
              </a:rPr>
              <a:t>Что за место здесь такое?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>
                <a:latin typeface="Calibri Light"/>
              </a:rPr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381" y="2307772"/>
            <a:ext cx="1867634" cy="2934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92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4400" dirty="0">
                <a:latin typeface="Comic Sans MS" pitchFamily="66" charset="0"/>
              </a:rPr>
              <a:t>дорожный знак </a:t>
            </a:r>
            <a:endParaRPr lang="ru-RU" sz="4400" dirty="0" smtClean="0">
              <a:latin typeface="Comic Sans MS" pitchFamily="66" charset="0"/>
            </a:endParaRPr>
          </a:p>
          <a:p>
            <a:pPr algn="ctr">
              <a:spcBef>
                <a:spcPts val="1000"/>
              </a:spcBef>
            </a:pPr>
            <a:r>
              <a:rPr lang="ru-RU" sz="4400" dirty="0" smtClean="0">
                <a:latin typeface="Comic Sans MS" pitchFamily="66" charset="0"/>
              </a:rPr>
              <a:t>«Остановка автобуса»</a:t>
            </a:r>
            <a:endParaRPr lang="ru-RU" sz="4400" dirty="0">
              <a:latin typeface="Comic Sans MS" pitchFamily="66" charset="0"/>
            </a:endParaRPr>
          </a:p>
          <a:p>
            <a:pPr marL="0" indent="0" algn="l" defTabSz="914400">
              <a:spcBef>
                <a:spcPts val="1000"/>
              </a:spcBef>
              <a:buNone/>
            </a:pPr>
            <a:endParaRPr lang="ru-RU" sz="32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30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"/>
              </a:spcBef>
            </a:pPr>
            <a:r>
              <a:rPr lang="ru-RU" sz="3200" b="1" dirty="0"/>
              <a:t>Загадки</a:t>
            </a:r>
            <a:endParaRPr lang="ru-RU" sz="3200" b="1" i="0" dirty="0">
              <a:solidFill>
                <a:schemeClr val="tx1"/>
              </a:solidFill>
              <a:latin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7006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Тема1">
  <a:themeElements>
    <a:clrScheme name="Korea03">
      <a:dk1>
        <a:srgbClr val="000000"/>
      </a:dk1>
      <a:lt1>
        <a:srgbClr val="FFFFFF"/>
      </a:lt1>
      <a:dk2>
        <a:srgbClr val="0362B9"/>
      </a:dk2>
      <a:lt2>
        <a:srgbClr val="BCE7FA"/>
      </a:lt2>
      <a:accent1>
        <a:srgbClr val="3DB5DB"/>
      </a:accent1>
      <a:accent2>
        <a:srgbClr val="DF9B29"/>
      </a:accent2>
      <a:accent3>
        <a:srgbClr val="6699FF"/>
      </a:accent3>
      <a:accent4>
        <a:srgbClr val="D361AA"/>
      </a:accent4>
      <a:accent5>
        <a:srgbClr val="A3D75D"/>
      </a:accent5>
      <a:accent6>
        <a:srgbClr val="D36161"/>
      </a:accent6>
      <a:hlink>
        <a:srgbClr val="FF9933"/>
      </a:hlink>
      <a:folHlink>
        <a:srgbClr val="FF3399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Настольная игра Colorful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FFFFFF"/>
      </a:hlink>
      <a:folHlink>
        <a:srgbClr val="65656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Настольная игра Colorful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FFFFFF"/>
      </a:hlink>
      <a:folHlink>
        <a:srgbClr val="65656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53AB556-06BF-4F6C-964D-E4806431F6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0</TotalTime>
  <Words>1063</Words>
  <Application>Microsoft Office PowerPoint</Application>
  <PresentationFormat>Широкоэкранный</PresentationFormat>
  <Paragraphs>229</Paragraphs>
  <Slides>45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5" baseType="lpstr">
      <vt:lpstr>Arial</vt:lpstr>
      <vt:lpstr>Calibri</vt:lpstr>
      <vt:lpstr>Calibri Light</vt:lpstr>
      <vt:lpstr>Comic Sans MS</vt:lpstr>
      <vt:lpstr>Corbel</vt:lpstr>
      <vt:lpstr>Monotype Corsiva</vt:lpstr>
      <vt:lpstr>Tw Cen MT</vt:lpstr>
      <vt:lpstr>Wingdings</vt:lpstr>
      <vt:lpstr>Wingdings 2</vt:lpstr>
      <vt:lpstr>Тема1</vt:lpstr>
      <vt:lpstr>Интерактивная викторина «Безопасные каникулы»</vt:lpstr>
      <vt:lpstr>Презентация PowerPoint</vt:lpstr>
      <vt:lpstr>Вопросы категории «Загадки»</vt:lpstr>
      <vt:lpstr>Загадки</vt:lpstr>
      <vt:lpstr>Загадки</vt:lpstr>
      <vt:lpstr>Загадки</vt:lpstr>
      <vt:lpstr>Загадки</vt:lpstr>
      <vt:lpstr>Загадки</vt:lpstr>
      <vt:lpstr>Загадки</vt:lpstr>
      <vt:lpstr>Загадки</vt:lpstr>
      <vt:lpstr>Загадки</vt:lpstr>
      <vt:lpstr>Загадки </vt:lpstr>
      <vt:lpstr>Загадки</vt:lpstr>
      <vt:lpstr>Вопросы категории «Дома»</vt:lpstr>
      <vt:lpstr>Дома</vt:lpstr>
      <vt:lpstr>Дома</vt:lpstr>
      <vt:lpstr>Дома</vt:lpstr>
      <vt:lpstr>Дома</vt:lpstr>
      <vt:lpstr>Дома</vt:lpstr>
      <vt:lpstr>Дома</vt:lpstr>
      <vt:lpstr>Дома</vt:lpstr>
      <vt:lpstr>Дома</vt:lpstr>
      <vt:lpstr>Дома</vt:lpstr>
      <vt:lpstr>Дома</vt:lpstr>
      <vt:lpstr>Вопросы категории «Осторожно!»</vt:lpstr>
      <vt:lpstr>Осторожно!</vt:lpstr>
      <vt:lpstr>Осторожно!</vt:lpstr>
      <vt:lpstr>Осторожно!</vt:lpstr>
      <vt:lpstr>Осторожно!</vt:lpstr>
      <vt:lpstr>Осторожно!</vt:lpstr>
      <vt:lpstr>Осторожно!</vt:lpstr>
      <vt:lpstr>Осторожно!</vt:lpstr>
      <vt:lpstr>Осторожно!</vt:lpstr>
      <vt:lpstr>Вопросы категории «На улице»</vt:lpstr>
      <vt:lpstr>На улице</vt:lpstr>
      <vt:lpstr>На улице</vt:lpstr>
      <vt:lpstr>На улице</vt:lpstr>
      <vt:lpstr>На улице</vt:lpstr>
      <vt:lpstr>На улице</vt:lpstr>
      <vt:lpstr>На улице</vt:lpstr>
      <vt:lpstr>На улице</vt:lpstr>
      <vt:lpstr>На улице</vt:lpstr>
      <vt:lpstr>На улице</vt:lpstr>
      <vt:lpstr>На улице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2014-11-18T17:29:42Z</dcterms:created>
  <dcterms:modified xsi:type="dcterms:W3CDTF">2025-05-30T03:17:00Z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TC040012069991</vt:lpwstr>
  </property>
</Properties>
</file>